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48582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104858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7AE0-8E12-486C-89B3-681ED26D7E8B}" type="datetimeFigureOut">
              <a:rPr lang="hu-HU" smtClean="0"/>
              <a:pPr/>
              <a:t>2015.10.17.</a:t>
            </a:fld>
            <a:endParaRPr lang="hu-HU"/>
          </a:p>
        </p:txBody>
      </p:sp>
      <p:sp>
        <p:nvSpPr>
          <p:cNvPr id="104858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4858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7F5-640F-43F0-B046-B877065D9D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4865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04865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7AE0-8E12-486C-89B3-681ED26D7E8B}" type="datetimeFigureOut">
              <a:rPr lang="hu-HU" smtClean="0"/>
              <a:pPr/>
              <a:t>2015.10.17.</a:t>
            </a:fld>
            <a:endParaRPr lang="hu-HU"/>
          </a:p>
        </p:txBody>
      </p:sp>
      <p:sp>
        <p:nvSpPr>
          <p:cNvPr id="104865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4865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7F5-640F-43F0-B046-B877065D9D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48648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048649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7AE0-8E12-486C-89B3-681ED26D7E8B}" type="datetimeFigureOut">
              <a:rPr lang="hu-HU" smtClean="0"/>
              <a:pPr/>
              <a:t>2015.10.17.</a:t>
            </a:fld>
            <a:endParaRPr lang="hu-HU"/>
          </a:p>
        </p:txBody>
      </p:sp>
      <p:sp>
        <p:nvSpPr>
          <p:cNvPr id="1048650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48651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7F5-640F-43F0-B046-B877065D9D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4858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048590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7AE0-8E12-486C-89B3-681ED26D7E8B}" type="datetimeFigureOut">
              <a:rPr lang="hu-HU" smtClean="0"/>
              <a:pPr/>
              <a:t>2015.10.17.</a:t>
            </a:fld>
            <a:endParaRPr lang="hu-HU"/>
          </a:p>
        </p:txBody>
      </p:sp>
      <p:sp>
        <p:nvSpPr>
          <p:cNvPr id="104859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48592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7F5-640F-43F0-B046-B877065D9D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4864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4864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7AE0-8E12-486C-89B3-681ED26D7E8B}" type="datetimeFigureOut">
              <a:rPr lang="hu-HU" smtClean="0"/>
              <a:pPr/>
              <a:t>2015.10.17.</a:t>
            </a:fld>
            <a:endParaRPr lang="hu-HU"/>
          </a:p>
        </p:txBody>
      </p:sp>
      <p:sp>
        <p:nvSpPr>
          <p:cNvPr id="104864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4864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7F5-640F-43F0-B046-B877065D9D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48637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048638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04863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7AE0-8E12-486C-89B3-681ED26D7E8B}" type="datetimeFigureOut">
              <a:rPr lang="hu-HU" smtClean="0"/>
              <a:pPr/>
              <a:t>2015.10.17.</a:t>
            </a:fld>
            <a:endParaRPr lang="hu-HU"/>
          </a:p>
        </p:txBody>
      </p:sp>
      <p:sp>
        <p:nvSpPr>
          <p:cNvPr id="104864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48641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7F5-640F-43F0-B046-B877065D9D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48674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48675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048676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48677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048678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7AE0-8E12-486C-89B3-681ED26D7E8B}" type="datetimeFigureOut">
              <a:rPr lang="hu-HU" smtClean="0"/>
              <a:pPr/>
              <a:t>2015.10.17.</a:t>
            </a:fld>
            <a:endParaRPr lang="hu-HU"/>
          </a:p>
        </p:txBody>
      </p:sp>
      <p:sp>
        <p:nvSpPr>
          <p:cNvPr id="1048679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48680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7F5-640F-43F0-B046-B877065D9D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48658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7AE0-8E12-486C-89B3-681ED26D7E8B}" type="datetimeFigureOut">
              <a:rPr lang="hu-HU" smtClean="0"/>
              <a:pPr/>
              <a:t>2015.10.17.</a:t>
            </a:fld>
            <a:endParaRPr lang="hu-HU"/>
          </a:p>
        </p:txBody>
      </p:sp>
      <p:sp>
        <p:nvSpPr>
          <p:cNvPr id="1048659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48660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7F5-640F-43F0-B046-B877065D9D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7AE0-8E12-486C-89B3-681ED26D7E8B}" type="datetimeFigureOut">
              <a:rPr lang="hu-HU" smtClean="0"/>
              <a:pPr/>
              <a:t>2015.10.17.</a:t>
            </a:fld>
            <a:endParaRPr lang="hu-HU"/>
          </a:p>
        </p:txBody>
      </p:sp>
      <p:sp>
        <p:nvSpPr>
          <p:cNvPr id="104859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4859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7F5-640F-43F0-B046-B877065D9D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48668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048669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48670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7AE0-8E12-486C-89B3-681ED26D7E8B}" type="datetimeFigureOut">
              <a:rPr lang="hu-HU" smtClean="0"/>
              <a:pPr/>
              <a:t>2015.10.17.</a:t>
            </a:fld>
            <a:endParaRPr lang="hu-HU"/>
          </a:p>
        </p:txBody>
      </p:sp>
      <p:sp>
        <p:nvSpPr>
          <p:cNvPr id="1048671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48672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7F5-640F-43F0-B046-B877065D9D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48662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1048663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48664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7AE0-8E12-486C-89B3-681ED26D7E8B}" type="datetimeFigureOut">
              <a:rPr lang="hu-HU" smtClean="0"/>
              <a:pPr/>
              <a:t>2015.10.17.</a:t>
            </a:fld>
            <a:endParaRPr lang="hu-HU"/>
          </a:p>
        </p:txBody>
      </p:sp>
      <p:sp>
        <p:nvSpPr>
          <p:cNvPr id="1048665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48666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7F5-640F-43F0-B046-B877065D9D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48577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048578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C7AE0-8E12-486C-89B3-681ED26D7E8B}" type="datetimeFigureOut">
              <a:rPr lang="hu-HU" smtClean="0"/>
              <a:pPr/>
              <a:t>2015.10.17.</a:t>
            </a:fld>
            <a:endParaRPr lang="hu-HU"/>
          </a:p>
        </p:txBody>
      </p:sp>
      <p:sp>
        <p:nvSpPr>
          <p:cNvPr id="1048579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048580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AB7F5-640F-43F0-B046-B877065D9D3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Cím 1"/>
          <p:cNvSpPr>
            <a:spLocks noGrp="1"/>
          </p:cNvSpPr>
          <p:nvPr>
            <p:ph type="ctrTitle"/>
          </p:nvPr>
        </p:nvSpPr>
        <p:spPr>
          <a:xfrm>
            <a:off x="4644008" y="908721"/>
            <a:ext cx="3742184" cy="1512168"/>
          </a:xfrm>
        </p:spPr>
        <p:txBody>
          <a:bodyPr>
            <a:normAutofit/>
          </a:bodyPr>
          <a:lstStyle/>
          <a:p>
            <a:r>
              <a:rPr lang="hu-HU" dirty="0" smtClean="0"/>
              <a:t>Pályakereső évek</a:t>
            </a:r>
            <a:endParaRPr lang="hu-HU" dirty="0"/>
          </a:p>
        </p:txBody>
      </p:sp>
      <p:sp>
        <p:nvSpPr>
          <p:cNvPr id="1048587" name="Alcím 2"/>
          <p:cNvSpPr>
            <a:spLocks noGrp="1"/>
          </p:cNvSpPr>
          <p:nvPr>
            <p:ph type="subTitle" idx="1"/>
          </p:nvPr>
        </p:nvSpPr>
        <p:spPr>
          <a:xfrm>
            <a:off x="4644008" y="2852936"/>
            <a:ext cx="3560440" cy="936104"/>
          </a:xfrm>
        </p:spPr>
        <p:txBody>
          <a:bodyPr>
            <a:normAutofit fontScale="88594" lnSpcReduction="10000"/>
          </a:bodyPr>
          <a:lstStyle/>
          <a:p>
            <a:r>
              <a:rPr lang="hu-HU" dirty="0" smtClean="0"/>
              <a:t>Gyermekkortól a János Vitézig</a:t>
            </a:r>
            <a:endParaRPr lang="hu-HU" dirty="0"/>
          </a:p>
        </p:txBody>
      </p:sp>
      <p:pic>
        <p:nvPicPr>
          <p:cNvPr id="2097152" name="Picture 2" descr="Barabás Miklós litográfiájá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6024"/>
            <a:ext cx="4133654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Csoportba foglalás 5"/>
          <p:cNvGrpSpPr/>
          <p:nvPr/>
        </p:nvGrpSpPr>
        <p:grpSpPr>
          <a:xfrm>
            <a:off x="323528" y="260648"/>
            <a:ext cx="5668094" cy="2431205"/>
            <a:chOff x="755576" y="332656"/>
            <a:chExt cx="5668094" cy="2431205"/>
          </a:xfrm>
        </p:grpSpPr>
        <p:pic>
          <p:nvPicPr>
            <p:cNvPr id="2097153" name="Picture 2" descr="https://upload.wikimedia.org/wikipedia/commons/thumb/e/e9/Petofi_szulohaza_Kiskoroson.jpg/270px-Petofi_szulohaza_Kiskoros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332656"/>
              <a:ext cx="3096344" cy="2431205"/>
            </a:xfrm>
            <a:prstGeom prst="rect">
              <a:avLst/>
            </a:prstGeom>
            <a:noFill/>
          </p:spPr>
        </p:pic>
        <p:pic>
          <p:nvPicPr>
            <p:cNvPr id="2097154" name="Picture 4" descr="https://upload.wikimedia.org/wikipedia/commons/thumb/3/31/Pet%C5%91fi_sz%C3%BCl%C5%91h%C3%A1z_Kisk%C5%91r%C3%B6s.JPG/270px-Pet%C5%91fi_sz%C3%BCl%C5%91h%C3%A1z_Kisk%C5%91r%C3%B6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476672"/>
              <a:ext cx="2571750" cy="1933576"/>
            </a:xfrm>
            <a:prstGeom prst="rect">
              <a:avLst/>
            </a:prstGeom>
            <a:noFill/>
          </p:spPr>
        </p:pic>
      </p:grpSp>
      <p:pic>
        <p:nvPicPr>
          <p:cNvPr id="2097155" name="Picture 6" descr="https://upload.wikimedia.org/wikipedia/commons/thumb/d/d8/Petrovics_Hruz.jpg/270px-Petrovics_Hru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2571750" cy="1724025"/>
          </a:xfrm>
          <a:prstGeom prst="rect">
            <a:avLst/>
          </a:prstGeom>
          <a:noFill/>
        </p:spPr>
      </p:pic>
      <p:sp>
        <p:nvSpPr>
          <p:cNvPr id="1048593" name="Szövegdoboz 7"/>
          <p:cNvSpPr txBox="1"/>
          <p:nvPr/>
        </p:nvSpPr>
        <p:spPr>
          <a:xfrm>
            <a:off x="3479167" y="2346936"/>
            <a:ext cx="5040560" cy="169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Szlovák származás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 </a:t>
            </a:r>
            <a:r>
              <a:rPr lang="hu-HU" dirty="0" smtClean="0"/>
              <a:t>Petrovics  István mészáros</a:t>
            </a:r>
          </a:p>
          <a:p>
            <a:pPr>
              <a:buFont typeface="Arial" pitchFamily="34" charset="0"/>
              <a:buChar char="•"/>
            </a:pPr>
            <a:r>
              <a:rPr lang="hu-HU" dirty="0" err="1" smtClean="0"/>
              <a:t>Hrúz</a:t>
            </a:r>
            <a:r>
              <a:rPr lang="hu-HU" dirty="0" smtClean="0"/>
              <a:t> Mária  mosónő, cseléd 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1823. 01.01. Kiskőrös születés</a:t>
            </a:r>
          </a:p>
          <a:p>
            <a:pPr>
              <a:buFont typeface="Arial" pitchFamily="34" charset="0"/>
              <a:buChar char="•"/>
            </a:pPr>
            <a:r>
              <a:rPr lang="hu-HU" dirty="0" err="1" smtClean="0"/>
              <a:t>Félegyháza</a:t>
            </a:r>
            <a:r>
              <a:rPr lang="hu-HU" dirty="0" smtClean="0"/>
              <a:t> kisgyermekkor, jómódú családban</a:t>
            </a:r>
          </a:p>
        </p:txBody>
      </p:sp>
      <p:pic>
        <p:nvPicPr>
          <p:cNvPr id="2097156" name="Picture 8" descr="https://upload.wikimedia.org/wikipedia/commons/4/4d/Petofi_anyak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7636" r="5940" b="53971"/>
          <a:stretch>
            <a:fillRect/>
          </a:stretch>
        </p:blipFill>
        <p:spPr bwMode="auto">
          <a:xfrm>
            <a:off x="539552" y="4221088"/>
            <a:ext cx="8244408" cy="2463631"/>
          </a:xfrm>
          <a:prstGeom prst="rect">
            <a:avLst/>
          </a:prstGeom>
          <a:noFill/>
        </p:spPr>
      </p:pic>
      <p:cxnSp>
        <p:nvCxnSpPr>
          <p:cNvPr id="3145728" name="Egyenes összekötő nyíllal 10"/>
          <p:cNvCxnSpPr>
            <a:cxnSpLocks/>
          </p:cNvCxnSpPr>
          <p:nvPr/>
        </p:nvCxnSpPr>
        <p:spPr>
          <a:xfrm flipV="1">
            <a:off x="2699792" y="4005064"/>
            <a:ext cx="3096344" cy="1872208"/>
          </a:xfrm>
          <a:prstGeom prst="straightConnector1">
            <a:avLst/>
          </a:prstGeom>
          <a:ln>
            <a:headEnd type="stealth" w="lg" len="lg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Csoportba foglalás 3"/>
          <p:cNvGrpSpPr/>
          <p:nvPr/>
        </p:nvGrpSpPr>
        <p:grpSpPr>
          <a:xfrm>
            <a:off x="370736" y="3030907"/>
            <a:ext cx="4392488" cy="1657748"/>
            <a:chOff x="179512" y="2924944"/>
            <a:chExt cx="6153150" cy="2809876"/>
          </a:xfrm>
        </p:grpSpPr>
        <p:pic>
          <p:nvPicPr>
            <p:cNvPr id="2097157" name="Picture 2" descr="http://www.tananyag.almasi.hu/farkase/janosvitez/kepek/aszod-algimn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2924944"/>
              <a:ext cx="6153150" cy="2809876"/>
            </a:xfrm>
            <a:prstGeom prst="rect">
              <a:avLst/>
            </a:prstGeom>
            <a:noFill/>
          </p:spPr>
        </p:pic>
        <p:sp>
          <p:nvSpPr>
            <p:cNvPr id="1048597" name="Szövegdoboz 2"/>
            <p:cNvSpPr txBox="1"/>
            <p:nvPr/>
          </p:nvSpPr>
          <p:spPr>
            <a:xfrm>
              <a:off x="395536" y="3140968"/>
              <a:ext cx="1155499" cy="699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Aszód</a:t>
              </a:r>
              <a:endParaRPr lang="hu-HU" dirty="0"/>
            </a:p>
          </p:txBody>
        </p:sp>
      </p:grpSp>
      <p:sp>
        <p:nvSpPr>
          <p:cNvPr id="1048598" name="Szövegdoboz 4"/>
          <p:cNvSpPr txBox="1"/>
          <p:nvPr/>
        </p:nvSpPr>
        <p:spPr>
          <a:xfrm>
            <a:off x="4283968" y="188640"/>
            <a:ext cx="3456384" cy="7340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Kilenc iskola közül 3 fontos állomás</a:t>
            </a:r>
            <a:endParaRPr lang="hu-HU" dirty="0"/>
          </a:p>
        </p:txBody>
      </p:sp>
      <p:grpSp>
        <p:nvGrpSpPr>
          <p:cNvPr id="29" name="Csoportba foglalás 7"/>
          <p:cNvGrpSpPr/>
          <p:nvPr/>
        </p:nvGrpSpPr>
        <p:grpSpPr>
          <a:xfrm>
            <a:off x="467544" y="4725144"/>
            <a:ext cx="3632029" cy="1774330"/>
            <a:chOff x="467544" y="4725144"/>
            <a:chExt cx="3632029" cy="1774330"/>
          </a:xfrm>
        </p:grpSpPr>
        <p:pic>
          <p:nvPicPr>
            <p:cNvPr id="2097158" name="Picture 4" descr="http://www.tananyag.almasi.hu/farkase/janosvitez/kepek/selmecbany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4797152"/>
              <a:ext cx="3632029" cy="1702322"/>
            </a:xfrm>
            <a:prstGeom prst="rect">
              <a:avLst/>
            </a:prstGeom>
            <a:noFill/>
          </p:spPr>
        </p:pic>
        <p:sp>
          <p:nvSpPr>
            <p:cNvPr id="1048599" name="Szövegdoboz 6"/>
            <p:cNvSpPr txBox="1"/>
            <p:nvPr/>
          </p:nvSpPr>
          <p:spPr>
            <a:xfrm>
              <a:off x="971600" y="4725144"/>
              <a:ext cx="1224136" cy="412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Selmec</a:t>
              </a:r>
              <a:endParaRPr lang="hu-HU" dirty="0"/>
            </a:p>
          </p:txBody>
        </p:sp>
      </p:grpSp>
      <p:grpSp>
        <p:nvGrpSpPr>
          <p:cNvPr id="30" name="Csoportba foglalás 10"/>
          <p:cNvGrpSpPr/>
          <p:nvPr/>
        </p:nvGrpSpPr>
        <p:grpSpPr>
          <a:xfrm>
            <a:off x="683568" y="701048"/>
            <a:ext cx="3600400" cy="2381891"/>
            <a:chOff x="683568" y="701048"/>
            <a:chExt cx="3600400" cy="2381891"/>
          </a:xfrm>
        </p:grpSpPr>
        <p:pic>
          <p:nvPicPr>
            <p:cNvPr id="2097159" name="Picture 6" descr="http://www.tananyag.almasi.hu/farkase/janosvitez/kepek/pesti-piarista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701048"/>
              <a:ext cx="3312368" cy="1947673"/>
            </a:xfrm>
            <a:prstGeom prst="rect">
              <a:avLst/>
            </a:prstGeom>
            <a:noFill/>
          </p:spPr>
        </p:pic>
        <p:sp>
          <p:nvSpPr>
            <p:cNvPr id="1048600" name="Szövegdoboz 9"/>
            <p:cNvSpPr txBox="1"/>
            <p:nvPr/>
          </p:nvSpPr>
          <p:spPr>
            <a:xfrm>
              <a:off x="1619672" y="2348880"/>
              <a:ext cx="2664296" cy="734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Pesti piarista gimnázium</a:t>
              </a:r>
              <a:endParaRPr lang="hu-HU" dirty="0"/>
            </a:p>
          </p:txBody>
        </p:sp>
      </p:grpSp>
      <p:sp>
        <p:nvSpPr>
          <p:cNvPr id="1048601" name="Szövegdoboz 11"/>
          <p:cNvSpPr txBox="1"/>
          <p:nvPr/>
        </p:nvSpPr>
        <p:spPr>
          <a:xfrm>
            <a:off x="4211960" y="1484784"/>
            <a:ext cx="4176464" cy="105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remek kisdiák (10 éves) tanulmányi sikertelenségeket él meg. Nagy élménye Pest: színház, a piac</a:t>
            </a:r>
            <a:endParaRPr lang="hu-HU" dirty="0"/>
          </a:p>
        </p:txBody>
      </p:sp>
      <p:sp>
        <p:nvSpPr>
          <p:cNvPr id="1048602" name="Szövegdoboz 12"/>
          <p:cNvSpPr txBox="1"/>
          <p:nvPr/>
        </p:nvSpPr>
        <p:spPr>
          <a:xfrm>
            <a:off x="5292080" y="2852936"/>
            <a:ext cx="3276872" cy="137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12 évesen boldog diákévek köszöntenek rá:</a:t>
            </a:r>
          </a:p>
          <a:p>
            <a:r>
              <a:rPr lang="hu-HU" dirty="0" smtClean="0"/>
              <a:t>Történelem, irodalom, versírás, színészet </a:t>
            </a:r>
            <a:endParaRPr lang="hu-HU" dirty="0"/>
          </a:p>
        </p:txBody>
      </p:sp>
      <p:sp>
        <p:nvSpPr>
          <p:cNvPr id="1048603" name="Szövegdoboz 13"/>
          <p:cNvSpPr txBox="1"/>
          <p:nvPr/>
        </p:nvSpPr>
        <p:spPr>
          <a:xfrm>
            <a:off x="5498017" y="4957208"/>
            <a:ext cx="3276872" cy="137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15 évesen már szegény diákként romlik eredménye, történelemből bukik, apa kitagadja, „a fiú világgá megy”</a:t>
            </a:r>
          </a:p>
        </p:txBody>
      </p:sp>
      <p:sp>
        <p:nvSpPr>
          <p:cNvPr id="1048604" name="Szövegdoboz 14"/>
          <p:cNvSpPr txBox="1"/>
          <p:nvPr/>
        </p:nvSpPr>
        <p:spPr>
          <a:xfrm>
            <a:off x="4427984" y="836712"/>
            <a:ext cx="3672408" cy="734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jó tanuló elemista szerette a rajzot.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Csoportba foglalás 4"/>
          <p:cNvGrpSpPr/>
          <p:nvPr/>
        </p:nvGrpSpPr>
        <p:grpSpPr>
          <a:xfrm>
            <a:off x="708248" y="1187946"/>
            <a:ext cx="6096000" cy="3105150"/>
            <a:chOff x="395536" y="836712"/>
            <a:chExt cx="6096000" cy="3105150"/>
          </a:xfrm>
        </p:grpSpPr>
        <p:pic>
          <p:nvPicPr>
            <p:cNvPr id="2097160" name="Picture 4" descr="http://www.tananyag.almasi.hu/farkase/janosvitez/kepek/soproni-laktany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836712"/>
              <a:ext cx="6096000" cy="3105150"/>
            </a:xfrm>
            <a:prstGeom prst="rect">
              <a:avLst/>
            </a:prstGeom>
            <a:noFill/>
          </p:spPr>
        </p:pic>
        <p:sp>
          <p:nvSpPr>
            <p:cNvPr id="1048605" name="Szövegdoboz 3"/>
            <p:cNvSpPr txBox="1"/>
            <p:nvPr/>
          </p:nvSpPr>
          <p:spPr>
            <a:xfrm>
              <a:off x="611560" y="3429000"/>
              <a:ext cx="2520280" cy="412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A soproni laktanya</a:t>
              </a:r>
              <a:endParaRPr lang="hu-HU" dirty="0"/>
            </a:p>
          </p:txBody>
        </p:sp>
      </p:grpSp>
      <p:sp>
        <p:nvSpPr>
          <p:cNvPr id="1048606" name="Szövegdoboz 5"/>
          <p:cNvSpPr txBox="1"/>
          <p:nvPr/>
        </p:nvSpPr>
        <p:spPr>
          <a:xfrm>
            <a:off x="755576" y="539388"/>
            <a:ext cx="4680520" cy="412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A barangolás évei – a katonaság 16 évesen</a:t>
            </a:r>
            <a:endParaRPr lang="hu-HU" dirty="0"/>
          </a:p>
        </p:txBody>
      </p:sp>
      <p:sp>
        <p:nvSpPr>
          <p:cNvPr id="1048607" name="Szövegdoboz 7"/>
          <p:cNvSpPr txBox="1"/>
          <p:nvPr/>
        </p:nvSpPr>
        <p:spPr>
          <a:xfrm>
            <a:off x="1247310" y="4427820"/>
            <a:ext cx="7285129" cy="412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Megmutatni a világnak, hogy több mint aminek környezetében vélik.</a:t>
            </a:r>
            <a:endParaRPr lang="hu-HU" dirty="0"/>
          </a:p>
        </p:txBody>
      </p:sp>
      <p:sp>
        <p:nvSpPr>
          <p:cNvPr id="1048608" name="Szövegdoboz 8"/>
          <p:cNvSpPr txBox="1"/>
          <p:nvPr/>
        </p:nvSpPr>
        <p:spPr>
          <a:xfrm>
            <a:off x="1299458" y="4996046"/>
            <a:ext cx="7304990" cy="412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Gyenge szervezete nem bírja a kint éjszakázást, a fizikai terhelést.</a:t>
            </a:r>
            <a:endParaRPr lang="hu-HU" dirty="0"/>
          </a:p>
        </p:txBody>
      </p:sp>
      <p:sp>
        <p:nvSpPr>
          <p:cNvPr id="1048609" name="Szövegdoboz 9"/>
          <p:cNvSpPr txBox="1"/>
          <p:nvPr/>
        </p:nvSpPr>
        <p:spPr>
          <a:xfrm>
            <a:off x="1368970" y="5481901"/>
            <a:ext cx="6768752" cy="412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Egy többhetes menetgyakorlat után katonai kórházba kerül.</a:t>
            </a:r>
            <a:endParaRPr lang="hu-HU" dirty="0"/>
          </a:p>
        </p:txBody>
      </p:sp>
      <p:sp>
        <p:nvSpPr>
          <p:cNvPr id="1048610" name="Szövegdoboz 10"/>
          <p:cNvSpPr txBox="1"/>
          <p:nvPr/>
        </p:nvSpPr>
        <p:spPr>
          <a:xfrm>
            <a:off x="1408692" y="5993942"/>
            <a:ext cx="6768752" cy="412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Egy katonaorvos közbenjárására, mint alkalmatlant leszerelik.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Csoportba foglalás 5"/>
          <p:cNvGrpSpPr/>
          <p:nvPr/>
        </p:nvGrpSpPr>
        <p:grpSpPr>
          <a:xfrm>
            <a:off x="539552" y="980728"/>
            <a:ext cx="3384376" cy="2828925"/>
            <a:chOff x="539552" y="980728"/>
            <a:chExt cx="3384376" cy="2828925"/>
          </a:xfrm>
        </p:grpSpPr>
        <p:pic>
          <p:nvPicPr>
            <p:cNvPr id="2097161" name="Picture 6" descr="http://www.tananyag.almasi.hu/farkase/janosvitez/kepek/papai-kollegium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980728"/>
              <a:ext cx="3371850" cy="2828925"/>
            </a:xfrm>
            <a:prstGeom prst="rect">
              <a:avLst/>
            </a:prstGeom>
            <a:noFill/>
          </p:spPr>
        </p:pic>
        <p:sp>
          <p:nvSpPr>
            <p:cNvPr id="1048611" name="Szövegdoboz 2"/>
            <p:cNvSpPr txBox="1"/>
            <p:nvPr/>
          </p:nvSpPr>
          <p:spPr>
            <a:xfrm>
              <a:off x="1907704" y="3275692"/>
              <a:ext cx="2016224" cy="412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A pápai kollégium</a:t>
              </a:r>
              <a:endParaRPr lang="hu-HU" dirty="0"/>
            </a:p>
          </p:txBody>
        </p:sp>
      </p:grpSp>
      <p:sp>
        <p:nvSpPr>
          <p:cNvPr id="1048612" name="Szövegdoboz 4"/>
          <p:cNvSpPr txBox="1"/>
          <p:nvPr/>
        </p:nvSpPr>
        <p:spPr>
          <a:xfrm>
            <a:off x="467544" y="404664"/>
            <a:ext cx="4608512" cy="7340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A barangolás évei – Próbálkozás az iskolapaddal</a:t>
            </a:r>
            <a:endParaRPr lang="hu-HU" dirty="0"/>
          </a:p>
        </p:txBody>
      </p:sp>
      <p:pic>
        <p:nvPicPr>
          <p:cNvPr id="2097162" name="Picture 2" descr="https://upload.wikimedia.org/wikipedia/commons/thumb/2/2a/Orlai.jpg/220px-Orl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2095500" cy="2352675"/>
          </a:xfrm>
          <a:prstGeom prst="rect">
            <a:avLst/>
          </a:prstGeom>
          <a:noFill/>
        </p:spPr>
      </p:pic>
      <p:sp>
        <p:nvSpPr>
          <p:cNvPr id="1048613" name="Szövegdoboz 8"/>
          <p:cNvSpPr txBox="1"/>
          <p:nvPr/>
        </p:nvSpPr>
        <p:spPr>
          <a:xfrm>
            <a:off x="251520" y="6381328"/>
            <a:ext cx="2376264" cy="662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Orlai</a:t>
            </a:r>
            <a:r>
              <a:rPr lang="hu-HU" sz="1600" dirty="0" smtClean="0"/>
              <a:t> </a:t>
            </a:r>
            <a:r>
              <a:rPr lang="hu-HU" sz="1600" dirty="0" err="1" smtClean="0"/>
              <a:t>Petrich</a:t>
            </a:r>
            <a:r>
              <a:rPr lang="hu-HU" sz="1600" dirty="0" smtClean="0"/>
              <a:t> Soma, a festő</a:t>
            </a:r>
            <a:endParaRPr lang="hu-HU" sz="1600" dirty="0"/>
          </a:p>
        </p:txBody>
      </p:sp>
      <p:sp>
        <p:nvSpPr>
          <p:cNvPr id="1048614" name="AutoShape 4" descr="Képtalálat a következőre: „jókai mór petőfi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48615" name="AutoShape 6" descr="Képtalálat a következőre: „jókai mór petőfi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48616" name="AutoShape 8" descr="Képtalálat a következőre: „jókai mór petőfi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97163" name="Picture 10" descr="http://cultura.hu/wp-content/uploads/2013/06/jokai-petof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05064"/>
            <a:ext cx="2160240" cy="2160240"/>
          </a:xfrm>
          <a:prstGeom prst="rect">
            <a:avLst/>
          </a:prstGeom>
          <a:noFill/>
        </p:spPr>
      </p:pic>
      <p:sp>
        <p:nvSpPr>
          <p:cNvPr id="1048617" name="Szövegdoboz 13"/>
          <p:cNvSpPr txBox="1"/>
          <p:nvPr/>
        </p:nvSpPr>
        <p:spPr>
          <a:xfrm>
            <a:off x="2843808" y="6237312"/>
            <a:ext cx="2376264" cy="377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Jókai Mórral az íróval</a:t>
            </a:r>
            <a:endParaRPr lang="hu-HU" sz="1600" dirty="0"/>
          </a:p>
        </p:txBody>
      </p:sp>
      <p:pic>
        <p:nvPicPr>
          <p:cNvPr id="209716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726" y="260648"/>
            <a:ext cx="3678910" cy="644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65" name="Picture 13" descr="http://img5.lapunk.hu/tarhely/diakszogalanta/galeria/742601.jpg"/>
          <p:cNvPicPr>
            <a:picLocks noChangeAspect="1" noChangeArrowheads="1"/>
          </p:cNvPicPr>
          <p:nvPr/>
        </p:nvPicPr>
        <p:blipFill>
          <a:blip r:embed="rId6" cstate="print"/>
          <a:srcRect r="6154" b="47000"/>
          <a:stretch>
            <a:fillRect/>
          </a:stretch>
        </p:blipFill>
        <p:spPr bwMode="auto">
          <a:xfrm>
            <a:off x="6732240" y="3068960"/>
            <a:ext cx="2147148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 descr="http://szelence.fw.hu/tananyag/irodalom/petofi/petofi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95536" y="980728"/>
            <a:ext cx="3240361" cy="2372408"/>
          </a:xfrm>
          <a:prstGeom prst="rect">
            <a:avLst/>
          </a:prstGeom>
          <a:noFill/>
        </p:spPr>
      </p:pic>
      <p:sp>
        <p:nvSpPr>
          <p:cNvPr id="1048618" name="Szövegdoboz 2"/>
          <p:cNvSpPr txBox="1"/>
          <p:nvPr/>
        </p:nvSpPr>
        <p:spPr>
          <a:xfrm>
            <a:off x="467544" y="404664"/>
            <a:ext cx="4707658" cy="412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A barangolás évei – a vándorszínészet</a:t>
            </a:r>
            <a:endParaRPr lang="hu-HU" dirty="0"/>
          </a:p>
        </p:txBody>
      </p:sp>
      <p:pic>
        <p:nvPicPr>
          <p:cNvPr id="2097167" name="Picture 8" descr="http://szelence.fw.hu/tananyag/irodalom/petofi/nyalka2/images/P9013090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t="3360" b="32801"/>
          <a:stretch>
            <a:fillRect/>
          </a:stretch>
        </p:blipFill>
        <p:spPr bwMode="auto">
          <a:xfrm>
            <a:off x="3863823" y="980728"/>
            <a:ext cx="4812633" cy="2304256"/>
          </a:xfrm>
          <a:prstGeom prst="rect">
            <a:avLst/>
          </a:prstGeom>
          <a:noFill/>
        </p:spPr>
      </p:pic>
      <p:pic>
        <p:nvPicPr>
          <p:cNvPr id="2097168" name="Picture 12" descr="http://www.lovashinto.hu/photogallery/ekhosszeker1_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564" y="3861048"/>
            <a:ext cx="3346343" cy="2509757"/>
          </a:xfrm>
          <a:prstGeom prst="rect">
            <a:avLst/>
          </a:prstGeom>
          <a:noFill/>
        </p:spPr>
      </p:pic>
      <p:sp>
        <p:nvSpPr>
          <p:cNvPr id="1048619" name="Szövegdoboz 9"/>
          <p:cNvSpPr txBox="1"/>
          <p:nvPr/>
        </p:nvSpPr>
        <p:spPr>
          <a:xfrm>
            <a:off x="3851920" y="3717032"/>
            <a:ext cx="2088232" cy="2983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Echós szekér</a:t>
            </a:r>
          </a:p>
          <a:p>
            <a:pPr algn="ctr"/>
            <a:r>
              <a:rPr lang="hu-HU" dirty="0" smtClean="0"/>
              <a:t>Színész név</a:t>
            </a:r>
          </a:p>
          <a:p>
            <a:pPr algn="ctr"/>
            <a:r>
              <a:rPr lang="hu-HU" dirty="0" smtClean="0"/>
              <a:t>Vándorlás</a:t>
            </a:r>
          </a:p>
          <a:p>
            <a:pPr algn="ctr"/>
            <a:r>
              <a:rPr lang="hu-HU" dirty="0" smtClean="0"/>
              <a:t>Nélkülözés</a:t>
            </a:r>
          </a:p>
          <a:p>
            <a:pPr algn="ctr"/>
            <a:r>
              <a:rPr lang="hu-HU" dirty="0" smtClean="0"/>
              <a:t>Legyengülés</a:t>
            </a:r>
          </a:p>
          <a:p>
            <a:pPr algn="ctr"/>
            <a:r>
              <a:rPr lang="hu-HU" dirty="0" smtClean="0"/>
              <a:t>Lebetegedés</a:t>
            </a:r>
          </a:p>
          <a:p>
            <a:pPr algn="ctr"/>
            <a:endParaRPr lang="hu-HU" dirty="0"/>
          </a:p>
          <a:p>
            <a:pPr algn="ctr"/>
            <a:r>
              <a:rPr lang="hu-HU" dirty="0" smtClean="0"/>
              <a:t>Erőgyűjtő áttelelés Debrecenben.</a:t>
            </a:r>
            <a:endParaRPr lang="hu-HU" dirty="0"/>
          </a:p>
        </p:txBody>
      </p:sp>
      <p:pic>
        <p:nvPicPr>
          <p:cNvPr id="2097169" name="Picture 2" descr="http://mek.oszk.hu/01900/01903/html/cd7/kepek/irodalom/ir183ps98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356992"/>
            <a:ext cx="2409693" cy="3122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églalap 2"/>
          <p:cNvSpPr/>
          <p:nvPr/>
        </p:nvSpPr>
        <p:spPr>
          <a:xfrm>
            <a:off x="323528" y="260648"/>
            <a:ext cx="4572000" cy="10553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b="1" i="1" dirty="0"/>
              <a:t>„Eddig Thalia papja voltam, Most szerkesztő-segéd leszek. Isten veled, regényes élet! Kalandok, isten veletek!”</a:t>
            </a:r>
            <a:r>
              <a:rPr lang="hu-HU" b="1" dirty="0"/>
              <a:t> </a:t>
            </a:r>
          </a:p>
        </p:txBody>
      </p:sp>
      <p:pic>
        <p:nvPicPr>
          <p:cNvPr id="2097170" name="Picture 6" descr="https://upload.wikimedia.org/wikipedia/commons/thumb/4/49/Orlai-petofi1.jpg/220px-Orlai-petof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095500" cy="2895601"/>
          </a:xfrm>
          <a:prstGeom prst="rect">
            <a:avLst/>
          </a:prstGeom>
          <a:noFill/>
        </p:spPr>
      </p:pic>
      <p:sp>
        <p:nvSpPr>
          <p:cNvPr id="1048621" name="Szövegdoboz 7"/>
          <p:cNvSpPr txBox="1"/>
          <p:nvPr/>
        </p:nvSpPr>
        <p:spPr>
          <a:xfrm>
            <a:off x="6804248" y="3203684"/>
            <a:ext cx="1440160" cy="41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1840-ben</a:t>
            </a:r>
            <a:endParaRPr lang="hu-HU" dirty="0"/>
          </a:p>
        </p:txBody>
      </p:sp>
      <p:pic>
        <p:nvPicPr>
          <p:cNvPr id="2097171" name="Picture 8" descr="https://upload.wikimedia.org/wikipedia/commons/b/bf/Pesti_Divatlap_Pet%C5%91fi_J%C3%A1nos_Vit%C3%A9z_cimlapja_1945._m%C3%A1rcius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573016"/>
            <a:ext cx="2211814" cy="3068960"/>
          </a:xfrm>
          <a:prstGeom prst="rect">
            <a:avLst/>
          </a:prstGeom>
          <a:noFill/>
        </p:spPr>
      </p:pic>
      <p:sp>
        <p:nvSpPr>
          <p:cNvPr id="1048622" name="Téglalap 9"/>
          <p:cNvSpPr/>
          <p:nvPr/>
        </p:nvSpPr>
        <p:spPr>
          <a:xfrm>
            <a:off x="413792" y="1268760"/>
            <a:ext cx="2358008" cy="352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/>
              <a:t>1844. február 11–14. között a hideg télben kopott ruhában, gyalog, kezében egy súlyos ólombottal és egy kopott vászontarisznyában verseivel elindult, hogy műveinek kiadót </a:t>
            </a:r>
            <a:r>
              <a:rPr lang="hu-HU" sz="1600" dirty="0" smtClean="0"/>
              <a:t>találjon.</a:t>
            </a:r>
            <a:endParaRPr lang="zh-CN" altLang="en-US"/>
          </a:p>
          <a:p>
            <a:r>
              <a:rPr lang="hu-HU" sz="1600" b="1" dirty="0"/>
              <a:t>Vörösmarty </a:t>
            </a:r>
            <a:r>
              <a:rPr lang="hu-HU" sz="1600" b="1" dirty="0" smtClean="0"/>
              <a:t> Mihály segíti álláshoz.</a:t>
            </a:r>
            <a:endParaRPr lang="hu-HU" sz="1600" b="1" dirty="0"/>
          </a:p>
        </p:txBody>
      </p:sp>
      <p:pic>
        <p:nvPicPr>
          <p:cNvPr id="2097172" name="Picture 10" descr="http://www.tananyag.almasi.hu/farkase/janosvitez/kepek/pesti-divatl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635" y="4845647"/>
            <a:ext cx="2511097" cy="1817672"/>
          </a:xfrm>
          <a:prstGeom prst="rect">
            <a:avLst/>
          </a:prstGeom>
          <a:noFill/>
        </p:spPr>
      </p:pic>
      <p:sp>
        <p:nvSpPr>
          <p:cNvPr id="1048623" name="Téglalap 11"/>
          <p:cNvSpPr/>
          <p:nvPr/>
        </p:nvSpPr>
        <p:spPr>
          <a:xfrm>
            <a:off x="2771800" y="1340768"/>
            <a:ext cx="3312368" cy="2340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1844-ben írta </a:t>
            </a:r>
            <a:r>
              <a:rPr lang="hu-HU" b="1" dirty="0"/>
              <a:t>a </a:t>
            </a:r>
            <a:r>
              <a:rPr lang="hu-HU" b="1" i="1" dirty="0"/>
              <a:t>János vitéz</a:t>
            </a:r>
            <a:r>
              <a:rPr lang="hu-HU" b="1" dirty="0"/>
              <a:t>t, november második felében, 6 nap és 6 éjszaka alatt. Népmesének nevezte, mert egy részét népmesei motívumokból szőtte és a népmesék hangjában adta </a:t>
            </a:r>
            <a:r>
              <a:rPr lang="hu-HU" b="1" dirty="0" smtClean="0"/>
              <a:t>elő.</a:t>
            </a:r>
            <a:endParaRPr lang="hu-HU" b="1" dirty="0"/>
          </a:p>
        </p:txBody>
      </p:sp>
      <p:pic>
        <p:nvPicPr>
          <p:cNvPr id="2097173" name="Picture 12" descr="https://upload.wikimedia.org/wikipedia/commons/thumb/8/8b/Pet%C5%91fi_1845-ben_Barab%C3%A1s_Mikl%C3%B3s_rajza.jpg/220px-Pet%C5%91fi_1845-ben_Barab%C3%A1s_Mikl%C3%B3s_rajz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573016"/>
            <a:ext cx="2095500" cy="2828925"/>
          </a:xfrm>
          <a:prstGeom prst="rect">
            <a:avLst/>
          </a:prstGeom>
          <a:noFill/>
        </p:spPr>
      </p:pic>
      <p:sp>
        <p:nvSpPr>
          <p:cNvPr id="1048624" name="Szövegdoboz 13"/>
          <p:cNvSpPr txBox="1"/>
          <p:nvPr/>
        </p:nvSpPr>
        <p:spPr>
          <a:xfrm>
            <a:off x="4644008" y="6309320"/>
            <a:ext cx="1440160" cy="41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1845-ben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1979712" y="116632"/>
            <a:ext cx="6878105" cy="6480720"/>
            <a:chOff x="2051720" y="188640"/>
            <a:chExt cx="6878105" cy="6480720"/>
          </a:xfrm>
        </p:grpSpPr>
        <p:pic>
          <p:nvPicPr>
            <p:cNvPr id="2" name="Kép 1" descr="térkép.JPG"/>
            <p:cNvPicPr>
              <a:picLocks noChangeAspect="1"/>
            </p:cNvPicPr>
            <p:nvPr/>
          </p:nvPicPr>
          <p:blipFill>
            <a:blip r:embed="rId2" cstate="print">
              <a:lum bright="-10000" contrast="30000"/>
            </a:blip>
            <a:srcRect l="21650" t="1569"/>
            <a:stretch>
              <a:fillRect/>
            </a:stretch>
          </p:blipFill>
          <p:spPr>
            <a:xfrm>
              <a:off x="2051720" y="188640"/>
              <a:ext cx="6878105" cy="64807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Ellipszis 2"/>
            <p:cNvSpPr/>
            <p:nvPr/>
          </p:nvSpPr>
          <p:spPr>
            <a:xfrm>
              <a:off x="5076056" y="2348880"/>
              <a:ext cx="504056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Ellipszis 3"/>
            <p:cNvSpPr/>
            <p:nvPr/>
          </p:nvSpPr>
          <p:spPr>
            <a:xfrm>
              <a:off x="5508104" y="3284984"/>
              <a:ext cx="504056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Ellipszis 5"/>
            <p:cNvSpPr/>
            <p:nvPr/>
          </p:nvSpPr>
          <p:spPr>
            <a:xfrm>
              <a:off x="2987824" y="3356992"/>
              <a:ext cx="504056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Ellipszis 6"/>
            <p:cNvSpPr/>
            <p:nvPr/>
          </p:nvSpPr>
          <p:spPr>
            <a:xfrm>
              <a:off x="5436096" y="4653136"/>
              <a:ext cx="936104" cy="5040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Ellipszis 7"/>
            <p:cNvSpPr/>
            <p:nvPr/>
          </p:nvSpPr>
          <p:spPr>
            <a:xfrm>
              <a:off x="7308304" y="3429000"/>
              <a:ext cx="504056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Ellipszis 16"/>
            <p:cNvSpPr/>
            <p:nvPr/>
          </p:nvSpPr>
          <p:spPr>
            <a:xfrm>
              <a:off x="3779912" y="3789040"/>
              <a:ext cx="504056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0" name="Ellipszis feliratnak 9"/>
          <p:cNvSpPr/>
          <p:nvPr/>
        </p:nvSpPr>
        <p:spPr>
          <a:xfrm>
            <a:off x="1187624" y="1916832"/>
            <a:ext cx="1224136" cy="50405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Iskola</a:t>
            </a:r>
            <a:endParaRPr lang="hu-HU" dirty="0"/>
          </a:p>
        </p:txBody>
      </p:sp>
      <p:sp>
        <p:nvSpPr>
          <p:cNvPr id="12" name="Ellipszis feliratnak 11"/>
          <p:cNvSpPr/>
          <p:nvPr/>
        </p:nvSpPr>
        <p:spPr>
          <a:xfrm>
            <a:off x="1115616" y="5085184"/>
            <a:ext cx="1296144" cy="50405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Iskola</a:t>
            </a:r>
            <a:endParaRPr lang="hu-HU" dirty="0"/>
          </a:p>
        </p:txBody>
      </p:sp>
      <p:sp>
        <p:nvSpPr>
          <p:cNvPr id="13" name="Ellipszis feliratnak 12"/>
          <p:cNvSpPr/>
          <p:nvPr/>
        </p:nvSpPr>
        <p:spPr>
          <a:xfrm>
            <a:off x="1115616" y="4221088"/>
            <a:ext cx="1224136" cy="64807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Katona</a:t>
            </a:r>
            <a:endParaRPr lang="hu-HU" dirty="0"/>
          </a:p>
        </p:txBody>
      </p:sp>
      <p:sp>
        <p:nvSpPr>
          <p:cNvPr id="14" name="Ellipszis feliratnak 13"/>
          <p:cNvSpPr/>
          <p:nvPr/>
        </p:nvSpPr>
        <p:spPr>
          <a:xfrm>
            <a:off x="827584" y="2780928"/>
            <a:ext cx="1584176" cy="50405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Színészet</a:t>
            </a:r>
            <a:endParaRPr lang="hu-HU" dirty="0"/>
          </a:p>
        </p:txBody>
      </p:sp>
      <p:sp>
        <p:nvSpPr>
          <p:cNvPr id="15" name="Ellipszis feliratnak 14"/>
          <p:cNvSpPr/>
          <p:nvPr/>
        </p:nvSpPr>
        <p:spPr>
          <a:xfrm>
            <a:off x="611560" y="1340768"/>
            <a:ext cx="1728192" cy="432048"/>
          </a:xfrm>
          <a:prstGeom prst="wedgeEllipseCallout">
            <a:avLst>
              <a:gd name="adj1" fmla="val -25348"/>
              <a:gd name="adj2" fmla="val -748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életkezdés</a:t>
            </a:r>
            <a:endParaRPr lang="hu-HU" dirty="0"/>
          </a:p>
        </p:txBody>
      </p:sp>
      <p:sp>
        <p:nvSpPr>
          <p:cNvPr id="16" name="Ellipszis feliratnak 15"/>
          <p:cNvSpPr/>
          <p:nvPr/>
        </p:nvSpPr>
        <p:spPr>
          <a:xfrm>
            <a:off x="1259632" y="3573016"/>
            <a:ext cx="1080120" cy="432048"/>
          </a:xfrm>
          <a:prstGeom prst="wedgeEllipseCallout">
            <a:avLst>
              <a:gd name="adj1" fmla="val -59211"/>
              <a:gd name="adj2" fmla="val 399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Iskola</a:t>
            </a:r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Szövegdoboz 4"/>
          <p:cNvSpPr txBox="1"/>
          <p:nvPr/>
        </p:nvSpPr>
        <p:spPr>
          <a:xfrm>
            <a:off x="251520" y="404664"/>
            <a:ext cx="1296144" cy="412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Kronológia</a:t>
            </a:r>
            <a:endParaRPr lang="hu-HU" dirty="0"/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179512" y="980728"/>
            <a:ext cx="2408446" cy="923330"/>
            <a:chOff x="323528" y="908720"/>
            <a:chExt cx="2408446" cy="923330"/>
          </a:xfrm>
        </p:grpSpPr>
        <p:sp>
          <p:nvSpPr>
            <p:cNvPr id="1048626" name="Szövegdoboz 5"/>
            <p:cNvSpPr txBox="1"/>
            <p:nvPr/>
          </p:nvSpPr>
          <p:spPr>
            <a:xfrm>
              <a:off x="395536" y="908720"/>
              <a:ext cx="2336438" cy="73406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Szlovák szülők, mészáros mester</a:t>
              </a:r>
              <a:endParaRPr lang="hu-HU" dirty="0"/>
            </a:p>
          </p:txBody>
        </p:sp>
        <p:sp>
          <p:nvSpPr>
            <p:cNvPr id="13" name="Téglalap 12"/>
            <p:cNvSpPr/>
            <p:nvPr/>
          </p:nvSpPr>
          <p:spPr>
            <a:xfrm>
              <a:off x="323528" y="908720"/>
              <a:ext cx="4138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u-HU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J</a:t>
              </a:r>
              <a:endParaRPr lang="hu-H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3131840" y="4941168"/>
            <a:ext cx="2438236" cy="1080120"/>
            <a:chOff x="251520" y="1844824"/>
            <a:chExt cx="2438236" cy="1080120"/>
          </a:xfrm>
        </p:grpSpPr>
        <p:sp>
          <p:nvSpPr>
            <p:cNvPr id="1048627" name="Szövegdoboz 6"/>
            <p:cNvSpPr txBox="1"/>
            <p:nvPr/>
          </p:nvSpPr>
          <p:spPr>
            <a:xfrm>
              <a:off x="323528" y="1844824"/>
              <a:ext cx="2366228" cy="7340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Német tannyelvű iskola - romlás </a:t>
              </a:r>
              <a:endParaRPr lang="hu-HU" dirty="0"/>
            </a:p>
          </p:txBody>
        </p:sp>
        <p:sp>
          <p:nvSpPr>
            <p:cNvPr id="15" name="Téglalap 14"/>
            <p:cNvSpPr/>
            <p:nvPr/>
          </p:nvSpPr>
          <p:spPr>
            <a:xfrm>
              <a:off x="251520" y="2001614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u-H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Á</a:t>
              </a:r>
              <a:endParaRPr lang="hu-H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9" name="Csoportba foglalás 18"/>
          <p:cNvGrpSpPr/>
          <p:nvPr/>
        </p:nvGrpSpPr>
        <p:grpSpPr>
          <a:xfrm>
            <a:off x="3203848" y="2204864"/>
            <a:ext cx="2520280" cy="1224136"/>
            <a:chOff x="251520" y="2996952"/>
            <a:chExt cx="2520280" cy="1224136"/>
          </a:xfrm>
        </p:grpSpPr>
        <p:sp>
          <p:nvSpPr>
            <p:cNvPr id="1048628" name="Szövegdoboz 7"/>
            <p:cNvSpPr txBox="1"/>
            <p:nvPr/>
          </p:nvSpPr>
          <p:spPr>
            <a:xfrm>
              <a:off x="251520" y="2996952"/>
              <a:ext cx="2520280" cy="10553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Aszód – szárnyalás, történelem, vers, színészet </a:t>
              </a:r>
              <a:endParaRPr lang="hu-HU" dirty="0"/>
            </a:p>
          </p:txBody>
        </p:sp>
        <p:sp>
          <p:nvSpPr>
            <p:cNvPr id="16" name="Téglalap 15"/>
            <p:cNvSpPr/>
            <p:nvPr/>
          </p:nvSpPr>
          <p:spPr>
            <a:xfrm>
              <a:off x="251520" y="3297758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u-H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</a:t>
              </a:r>
              <a:endParaRPr lang="hu-H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9" name="Csoportba foglalás 28"/>
          <p:cNvGrpSpPr/>
          <p:nvPr/>
        </p:nvGrpSpPr>
        <p:grpSpPr>
          <a:xfrm>
            <a:off x="6126065" y="764704"/>
            <a:ext cx="2550391" cy="923330"/>
            <a:chOff x="6282513" y="3140968"/>
            <a:chExt cx="2550391" cy="923330"/>
          </a:xfrm>
        </p:grpSpPr>
        <p:sp>
          <p:nvSpPr>
            <p:cNvPr id="1048635" name="Szövegdoboz 16"/>
            <p:cNvSpPr txBox="1"/>
            <p:nvPr/>
          </p:nvSpPr>
          <p:spPr>
            <a:xfrm>
              <a:off x="6282513" y="3229294"/>
              <a:ext cx="2520280" cy="7340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1844. november</a:t>
              </a:r>
            </a:p>
            <a:p>
              <a:pPr algn="ctr"/>
              <a:r>
                <a:rPr lang="hu-HU" dirty="0" smtClean="0"/>
                <a:t>János Vitéz</a:t>
              </a:r>
              <a:endParaRPr lang="hu-HU" dirty="0"/>
            </a:p>
          </p:txBody>
        </p:sp>
        <p:sp>
          <p:nvSpPr>
            <p:cNvPr id="17" name="Téglalap 16"/>
            <p:cNvSpPr/>
            <p:nvPr/>
          </p:nvSpPr>
          <p:spPr>
            <a:xfrm>
              <a:off x="8316416" y="3140968"/>
              <a:ext cx="5164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u-H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Z</a:t>
              </a:r>
              <a:endParaRPr lang="hu-H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6012160" y="3645024"/>
            <a:ext cx="2524952" cy="923330"/>
            <a:chOff x="251520" y="4149080"/>
            <a:chExt cx="2524952" cy="923330"/>
          </a:xfrm>
        </p:grpSpPr>
        <p:sp>
          <p:nvSpPr>
            <p:cNvPr id="1048629" name="Szövegdoboz 8"/>
            <p:cNvSpPr txBox="1"/>
            <p:nvPr/>
          </p:nvSpPr>
          <p:spPr>
            <a:xfrm>
              <a:off x="251520" y="4293096"/>
              <a:ext cx="2520280" cy="41274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hu-HU" dirty="0" smtClean="0"/>
                <a:t>Az apa tönkre megy.</a:t>
              </a:r>
              <a:endParaRPr lang="hu-HU" dirty="0"/>
            </a:p>
          </p:txBody>
        </p:sp>
        <p:sp>
          <p:nvSpPr>
            <p:cNvPr id="20" name="Téglalap 19"/>
            <p:cNvSpPr/>
            <p:nvPr/>
          </p:nvSpPr>
          <p:spPr>
            <a:xfrm>
              <a:off x="2123728" y="4149080"/>
              <a:ext cx="65274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u-H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O</a:t>
              </a:r>
              <a:endParaRPr lang="hu-H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323528" y="4293096"/>
            <a:ext cx="2522066" cy="923330"/>
            <a:chOff x="323528" y="5085184"/>
            <a:chExt cx="2522066" cy="923330"/>
          </a:xfrm>
        </p:grpSpPr>
        <p:sp>
          <p:nvSpPr>
            <p:cNvPr id="1048630" name="Szövegdoboz 9"/>
            <p:cNvSpPr txBox="1"/>
            <p:nvPr/>
          </p:nvSpPr>
          <p:spPr>
            <a:xfrm>
              <a:off x="323528" y="5157192"/>
              <a:ext cx="2522066" cy="7340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Selmec – bukás - kitagadás</a:t>
              </a:r>
              <a:endParaRPr lang="hu-HU" dirty="0"/>
            </a:p>
          </p:txBody>
        </p:sp>
        <p:sp>
          <p:nvSpPr>
            <p:cNvPr id="22" name="Téglalap 21"/>
            <p:cNvSpPr/>
            <p:nvPr/>
          </p:nvSpPr>
          <p:spPr>
            <a:xfrm>
              <a:off x="2332128" y="5085184"/>
              <a:ext cx="5116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u-H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</a:t>
              </a:r>
              <a:endParaRPr lang="hu-H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32" name="Csoportba foglalás 31"/>
          <p:cNvGrpSpPr/>
          <p:nvPr/>
        </p:nvGrpSpPr>
        <p:grpSpPr>
          <a:xfrm>
            <a:off x="3275856" y="908720"/>
            <a:ext cx="2520280" cy="1067346"/>
            <a:chOff x="3275856" y="908720"/>
            <a:chExt cx="2520280" cy="1067346"/>
          </a:xfrm>
        </p:grpSpPr>
        <p:sp>
          <p:nvSpPr>
            <p:cNvPr id="1048631" name="Szövegdoboz 11"/>
            <p:cNvSpPr txBox="1"/>
            <p:nvPr/>
          </p:nvSpPr>
          <p:spPr>
            <a:xfrm>
              <a:off x="3275856" y="908720"/>
              <a:ext cx="2520280" cy="923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hu-HU" dirty="0" smtClean="0"/>
                <a:t>Sopronban </a:t>
              </a:r>
              <a:r>
                <a:rPr lang="hu-HU" dirty="0" smtClean="0"/>
                <a:t>katonáskodás</a:t>
              </a:r>
            </a:p>
            <a:p>
              <a:endParaRPr lang="hu-HU" dirty="0" smtClean="0"/>
            </a:p>
            <a:p>
              <a:endParaRPr lang="hu-HU" dirty="0"/>
            </a:p>
          </p:txBody>
        </p:sp>
        <p:sp>
          <p:nvSpPr>
            <p:cNvPr id="24" name="Téglalap 23"/>
            <p:cNvSpPr/>
            <p:nvPr/>
          </p:nvSpPr>
          <p:spPr>
            <a:xfrm>
              <a:off x="3419872" y="1052736"/>
              <a:ext cx="5934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u-H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V</a:t>
              </a:r>
              <a:endParaRPr lang="hu-H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30" name="Csoportba foglalás 29"/>
          <p:cNvGrpSpPr/>
          <p:nvPr/>
        </p:nvGrpSpPr>
        <p:grpSpPr>
          <a:xfrm>
            <a:off x="6012160" y="2132856"/>
            <a:ext cx="2520280" cy="1427386"/>
            <a:chOff x="5868144" y="2204864"/>
            <a:chExt cx="2520280" cy="1427386"/>
          </a:xfrm>
        </p:grpSpPr>
        <p:sp>
          <p:nvSpPr>
            <p:cNvPr id="1048632" name="Szövegdoboz 12"/>
            <p:cNvSpPr txBox="1"/>
            <p:nvPr/>
          </p:nvSpPr>
          <p:spPr>
            <a:xfrm>
              <a:off x="5868144" y="2204864"/>
              <a:ext cx="2520280" cy="137668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Pápai kollégiumban leendő művészbarátok, első verse.</a:t>
              </a:r>
              <a:endParaRPr lang="hu-HU" dirty="0"/>
            </a:p>
          </p:txBody>
        </p:sp>
        <p:sp>
          <p:nvSpPr>
            <p:cNvPr id="25" name="Téglalap 24"/>
            <p:cNvSpPr/>
            <p:nvPr/>
          </p:nvSpPr>
          <p:spPr>
            <a:xfrm>
              <a:off x="7884368" y="2708920"/>
              <a:ext cx="3690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u-H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</a:t>
              </a:r>
              <a:endParaRPr lang="hu-H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31" name="Csoportba foglalás 30"/>
          <p:cNvGrpSpPr/>
          <p:nvPr/>
        </p:nvGrpSpPr>
        <p:grpSpPr>
          <a:xfrm>
            <a:off x="2987824" y="3717032"/>
            <a:ext cx="2592288" cy="923330"/>
            <a:chOff x="2987824" y="4725144"/>
            <a:chExt cx="2592288" cy="923330"/>
          </a:xfrm>
        </p:grpSpPr>
        <p:sp>
          <p:nvSpPr>
            <p:cNvPr id="1048633" name="Szövegdoboz 13"/>
            <p:cNvSpPr txBox="1"/>
            <p:nvPr/>
          </p:nvSpPr>
          <p:spPr>
            <a:xfrm>
              <a:off x="3059832" y="4869160"/>
              <a:ext cx="2520280" cy="73405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Próbálkozás a színészettel</a:t>
              </a:r>
              <a:endParaRPr lang="hu-HU" dirty="0"/>
            </a:p>
          </p:txBody>
        </p:sp>
        <p:sp>
          <p:nvSpPr>
            <p:cNvPr id="26" name="Téglalap 25"/>
            <p:cNvSpPr/>
            <p:nvPr/>
          </p:nvSpPr>
          <p:spPr>
            <a:xfrm>
              <a:off x="2987824" y="4725144"/>
              <a:ext cx="5277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u-H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</a:t>
              </a:r>
              <a:endParaRPr lang="hu-H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5868144" y="4653136"/>
            <a:ext cx="2592288" cy="1211362"/>
            <a:chOff x="2915816" y="4509120"/>
            <a:chExt cx="2592288" cy="1211362"/>
          </a:xfrm>
        </p:grpSpPr>
        <p:sp>
          <p:nvSpPr>
            <p:cNvPr id="1048634" name="Szövegdoboz 15"/>
            <p:cNvSpPr txBox="1"/>
            <p:nvPr/>
          </p:nvSpPr>
          <p:spPr>
            <a:xfrm>
              <a:off x="2987824" y="4509120"/>
              <a:ext cx="2520280" cy="10553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Vörösmarty M segítsége: szerkesztői munka.</a:t>
              </a:r>
              <a:endParaRPr lang="hu-HU" dirty="0"/>
            </a:p>
          </p:txBody>
        </p:sp>
        <p:sp>
          <p:nvSpPr>
            <p:cNvPr id="27" name="Téglalap 26"/>
            <p:cNvSpPr/>
            <p:nvPr/>
          </p:nvSpPr>
          <p:spPr>
            <a:xfrm>
              <a:off x="2915816" y="4797152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u-H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É</a:t>
              </a:r>
              <a:endParaRPr lang="hu-H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317</Words>
  <Application>Microsoft Office PowerPoint</Application>
  <PresentationFormat>Diavetítés a képernyőre (4:3 oldalarány)</PresentationFormat>
  <Paragraphs>69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Pályakereső évek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Diadal</dc:creator>
  <cp:lastModifiedBy>Diadal</cp:lastModifiedBy>
  <cp:revision>6</cp:revision>
  <dcterms:created xsi:type="dcterms:W3CDTF">2015-10-10T04:28:42Z</dcterms:created>
  <dcterms:modified xsi:type="dcterms:W3CDTF">2015-10-17T11:30:23Z</dcterms:modified>
</cp:coreProperties>
</file>